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9" roundtripDataSignature="AMtx7mhuw4iiH+prCF9i9mhBHd0ssLb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ルームに参加した後の、このアプリケーションで最も重要な画面がこちらの「質問投稿」です。この画面の設計において、私たちは「ユーザーが質問したいと思った瞬間に、迷わず行動できること」を最優先に考えました。</a:t>
            </a:r>
            <a:endParaRPr/>
          </a:p>
          <a:p>
            <a:pPr indent="0" lvl="0" marL="0" rtl="0" algn="l">
              <a:lnSpc>
                <a:spcPct val="100000"/>
              </a:lnSpc>
              <a:spcBef>
                <a:spcPts val="0"/>
              </a:spcBef>
              <a:spcAft>
                <a:spcPts val="0"/>
              </a:spcAft>
              <a:buSzPts val="1100"/>
              <a:buNone/>
            </a:pPr>
            <a:r>
              <a:rPr lang="ja"/>
              <a:t>そのための最も重要な工夫として、アプリの主目的である質問投稿フォームを画面の上段に配置することでした。これにより、ユーザーは画面に入ってすぐに何をすべきかを直感的に理解でると思います。</a:t>
            </a:r>
            <a:endParaRPr/>
          </a:p>
          <a:p>
            <a:pPr indent="0" lvl="0" marL="0" rtl="0" algn="l">
              <a:lnSpc>
                <a:spcPct val="100000"/>
              </a:lnSpc>
              <a:spcBef>
                <a:spcPts val="0"/>
              </a:spcBef>
              <a:spcAft>
                <a:spcPts val="0"/>
              </a:spcAft>
              <a:buSzPts val="1100"/>
              <a:buNone/>
            </a:pPr>
            <a:r>
              <a:rPr lang="ja"/>
              <a:t>さらに、質問することへの心理的な抵抗感をなくすため、「匿名」での投稿機能や、質問の形式を補助する「テンプレート」機能を選択できるようにしました。</a:t>
            </a:r>
            <a:endParaRPr/>
          </a:p>
          <a:p>
            <a:pPr indent="0" lvl="0" marL="0" rtl="0" algn="l">
              <a:lnSpc>
                <a:spcPct val="100000"/>
              </a:lnSpc>
              <a:spcBef>
                <a:spcPts val="0"/>
              </a:spcBef>
              <a:spcAft>
                <a:spcPts val="0"/>
              </a:spcAft>
              <a:buSzPts val="1100"/>
              <a:buNone/>
            </a:pPr>
            <a:r>
              <a:rPr lang="ja"/>
              <a:t>そして、質問を投稿すると「経験値」というフィードバックが付与され、投稿できたことを認識できるようになる＋モチベーションをあげようとしました。さらに、レベルに応じて、自分のアイコンの周りが派手に変化していくことをみて満足？すると思います</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 質問を閲覧するこの画面は、一度に最も多くの情報が表示されるため、「ユーザーの認知負荷を減らし、ストレスなく操作できること」を目標に設計しました。</a:t>
            </a:r>
            <a:endParaRPr/>
          </a:p>
          <a:p>
            <a:pPr indent="0" lvl="0" marL="0" rtl="0" algn="l">
              <a:lnSpc>
                <a:spcPct val="100000"/>
              </a:lnSpc>
              <a:spcBef>
                <a:spcPts val="0"/>
              </a:spcBef>
              <a:spcAft>
                <a:spcPts val="0"/>
              </a:spcAft>
              <a:buSzPts val="1100"/>
              <a:buNone/>
            </a:pPr>
            <a:r>
              <a:rPr lang="ja"/>
              <a:t>まず、各質問の回答を普段は折りたたんでおくUIを採用しました。これにより、ユザーはまず質問全体をすっきりと把握できます。また、矢印アイコンの向きで、ボタンを押すとどの方向にエリアが開閉するのかを事前に認識できるようにしています。</a:t>
            </a:r>
            <a:endParaRPr/>
          </a:p>
          <a:p>
            <a:pPr indent="0" lvl="0" marL="0" rtl="0" algn="l">
              <a:lnSpc>
                <a:spcPct val="100000"/>
              </a:lnSpc>
              <a:spcBef>
                <a:spcPts val="0"/>
              </a:spcBef>
              <a:spcAft>
                <a:spcPts val="0"/>
              </a:spcAft>
              <a:buSzPts val="1100"/>
              <a:buNone/>
            </a:pPr>
            <a:r>
              <a:rPr lang="ja"/>
              <a:t>次に、ユーザーのミスを防ぐための工夫です。投稿を削除するボタンは赤色で表示し、これが危険な操作であることを直感的に伝え、さらに確認ダイアログを一度表示することで、意図しない削除を防ぐ安全装置の役割を持たせています。</a:t>
            </a:r>
            <a:endParaRPr/>
          </a:p>
          <a:p>
            <a:pPr indent="0" lvl="0" marL="0" rtl="0" algn="l">
              <a:lnSpc>
                <a:spcPct val="100000"/>
              </a:lnSpc>
              <a:spcBef>
                <a:spcPts val="0"/>
              </a:spcBef>
              <a:spcAft>
                <a:spcPts val="0"/>
              </a:spcAft>
              <a:buSzPts val="1100"/>
              <a:buNone/>
            </a:pPr>
            <a:r>
              <a:rPr lang="ja"/>
              <a:t>最後に、小さなインタラクションのフィードバックにもこだわりました。リアクションボタンは各投稿の直下に配置し、何に対する反応かを明確にしました。ボタンを押すと、数字が変わるだけでなく、ボタンの色が変わり、簡単なアニメーションが再生されます。このようなリッチなフィードバックを通じて、ユーザーが自分の操作が確実に成功したことを、より楽しく認識できるよう意図しました。</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同じ質問閲覧画面を「教員」の視点からでは。</a:t>
            </a:r>
            <a:endParaRPr/>
          </a:p>
          <a:p>
            <a:pPr indent="0" lvl="0" marL="0" rtl="0" algn="l">
              <a:lnSpc>
                <a:spcPct val="100000"/>
              </a:lnSpc>
              <a:spcBef>
                <a:spcPts val="0"/>
              </a:spcBef>
              <a:spcAft>
                <a:spcPts val="0"/>
              </a:spcAft>
              <a:buSzPts val="1100"/>
              <a:buNone/>
            </a:pPr>
            <a:r>
              <a:rPr lang="ja"/>
              <a:t>まず、教員が質問に回答した後、学生側がその回答に対して「納得した」というアクションを起こせるようにしました。この学生からのフィードバックにより、質問の色が「解決済み」に変わります。これにより、教員は自分の回答が学生に正しく伝わったかを視覚的に確認できます。</a:t>
            </a:r>
            <a:endParaRPr/>
          </a:p>
          <a:p>
            <a:pPr indent="0" lvl="0" marL="0" rtl="0" algn="l">
              <a:lnSpc>
                <a:spcPct val="100000"/>
              </a:lnSpc>
              <a:spcBef>
                <a:spcPts val="0"/>
              </a:spcBef>
              <a:spcAft>
                <a:spcPts val="0"/>
              </a:spcAft>
              <a:buSzPts val="1100"/>
              <a:buNone/>
            </a:pPr>
            <a:r>
              <a:rPr lang="ja"/>
              <a:t>そして、この結果は上端のダッシュボードに反映されます。教員はダッシュボードで「未解決」の質問が表示されると対応が必要な質問があるのかを一目で把握し、講義中にどの質問に集中すべきかを判断できます。</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まとめです。</a:t>
            </a:r>
            <a:endParaRPr/>
          </a:p>
          <a:p>
            <a:pPr indent="0" lvl="0" marL="0" rtl="0" algn="l">
              <a:lnSpc>
                <a:spcPct val="100000"/>
              </a:lnSpc>
              <a:spcBef>
                <a:spcPts val="0"/>
              </a:spcBef>
              <a:spcAft>
                <a:spcPts val="0"/>
              </a:spcAft>
              <a:buSzPts val="1100"/>
              <a:buNone/>
            </a:pPr>
            <a:r>
              <a:rPr lang="ja"/>
              <a:t>本アプリケーションで私たちが目指した最終目標は、繰り返しになりますが、「質問への心理的ハードルを下げ、コミュニケーションを活性化させる」ことでした。</a:t>
            </a:r>
            <a:endParaRPr/>
          </a:p>
          <a:p>
            <a:pPr indent="0" lvl="0" marL="0" rtl="0" algn="l">
              <a:lnSpc>
                <a:spcPct val="100000"/>
              </a:lnSpc>
              <a:spcBef>
                <a:spcPts val="0"/>
              </a:spcBef>
              <a:spcAft>
                <a:spcPts val="0"/>
              </a:spcAft>
              <a:buSzPts val="1100"/>
              <a:buNone/>
            </a:pPr>
            <a:r>
              <a:rPr lang="ja"/>
              <a:t>その目標を達成するために、私たちはUI設計において３つのことを特に意識しました。</a:t>
            </a:r>
            <a:endParaRPr/>
          </a:p>
          <a:p>
            <a:pPr indent="0" lvl="0" marL="0" rtl="0" algn="l">
              <a:lnSpc>
                <a:spcPct val="100000"/>
              </a:lnSpc>
              <a:spcBef>
                <a:spcPts val="0"/>
              </a:spcBef>
              <a:spcAft>
                <a:spcPts val="0"/>
              </a:spcAft>
              <a:buSzPts val="1100"/>
              <a:buNone/>
            </a:pPr>
            <a:r>
              <a:rPr lang="ja"/>
              <a:t>一つは、誰でも簡単に質問を投稿できる「シンプルなUI」であること。</a:t>
            </a:r>
            <a:endParaRPr/>
          </a:p>
          <a:p>
            <a:pPr indent="0" lvl="0" marL="0" rtl="0" algn="l">
              <a:lnSpc>
                <a:spcPct val="100000"/>
              </a:lnSpc>
              <a:spcBef>
                <a:spcPts val="0"/>
              </a:spcBef>
              <a:spcAft>
                <a:spcPts val="0"/>
              </a:spcAft>
              <a:buSzPts val="1100"/>
              <a:buNone/>
            </a:pPr>
            <a:r>
              <a:rPr lang="ja"/>
              <a:t>もう一つは、質問以外の余計な情報を排除してユーザーが議論そのものに集中できる「シンプルなUI」であること。</a:t>
            </a:r>
            <a:endParaRPr/>
          </a:p>
          <a:p>
            <a:pPr indent="0" lvl="0" marL="0" rtl="0" algn="l">
              <a:lnSpc>
                <a:spcPct val="100000"/>
              </a:lnSpc>
              <a:spcBef>
                <a:spcPts val="0"/>
              </a:spcBef>
              <a:spcAft>
                <a:spcPts val="0"/>
              </a:spcAft>
              <a:buSzPts val="1100"/>
              <a:buNone/>
            </a:pPr>
            <a:r>
              <a:rPr lang="ja"/>
              <a:t>最後に、学生の投稿への「フィードバック」を与えモチベーションを上ることでした。</a:t>
            </a:r>
            <a:endParaRPr/>
          </a:p>
          <a:p>
            <a:pPr indent="0" lvl="0" marL="0" rtl="0" algn="l">
              <a:lnSpc>
                <a:spcPct val="100000"/>
              </a:lnSpc>
              <a:spcBef>
                <a:spcPts val="0"/>
              </a:spcBef>
              <a:spcAft>
                <a:spcPts val="0"/>
              </a:spcAft>
              <a:buSzPts val="1100"/>
              <a:buNone/>
            </a:pPr>
            <a:r>
              <a:rPr lang="ja"/>
              <a:t>この設計が、より良い学習体験に繋がることを期待しています。</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それでは、本アプリケーションが解決しようとする課題についてご説明します。</a:t>
            </a:r>
            <a:endParaRPr/>
          </a:p>
          <a:p>
            <a:pPr indent="0" lvl="0" marL="0" rtl="0" algn="l">
              <a:lnSpc>
                <a:spcPct val="100000"/>
              </a:lnSpc>
              <a:spcBef>
                <a:spcPts val="0"/>
              </a:spcBef>
              <a:spcAft>
                <a:spcPts val="0"/>
              </a:spcAft>
              <a:buSzPts val="1100"/>
              <a:buNone/>
            </a:pPr>
            <a:r>
              <a:rPr lang="ja"/>
              <a:t>まず、講義中の課題です。</a:t>
            </a:r>
            <a:endParaRPr/>
          </a:p>
          <a:p>
            <a:pPr indent="0" lvl="0" marL="0" rtl="0" algn="l">
              <a:lnSpc>
                <a:spcPct val="100000"/>
              </a:lnSpc>
              <a:spcBef>
                <a:spcPts val="0"/>
              </a:spcBef>
              <a:spcAft>
                <a:spcPts val="0"/>
              </a:spcAft>
              <a:buSzPts val="1100"/>
              <a:buNone/>
            </a:pPr>
            <a:r>
              <a:rPr lang="ja"/>
              <a:t>私たちの最初の目標は、「質問への心理的ハードルを下げる」こと、つまり、誰もが気軽に質問できる環境を作ることでした。</a:t>
            </a:r>
            <a:endParaRPr/>
          </a:p>
          <a:p>
            <a:pPr indent="0" lvl="0" marL="0" rtl="0" algn="l">
              <a:lnSpc>
                <a:spcPct val="100000"/>
              </a:lnSpc>
              <a:spcBef>
                <a:spcPts val="0"/>
              </a:spcBef>
              <a:spcAft>
                <a:spcPts val="0"/>
              </a:spcAft>
              <a:buSzPts val="1100"/>
              <a:buNone/>
            </a:pPr>
            <a:r>
              <a:rPr lang="ja"/>
              <a:t>この環境が実現することで、学生は、疑問点が浮かんだその瞬間に質問を投げることができます。</a:t>
            </a:r>
            <a:endParaRPr/>
          </a:p>
          <a:p>
            <a:pPr indent="0" lvl="0" marL="0" rtl="0" algn="l">
              <a:lnSpc>
                <a:spcPct val="100000"/>
              </a:lnSpc>
              <a:spcBef>
                <a:spcPts val="0"/>
              </a:spcBef>
              <a:spcAft>
                <a:spcPts val="0"/>
              </a:spcAft>
              <a:buSzPts val="1100"/>
              <a:buNone/>
            </a:pPr>
            <a:r>
              <a:rPr lang="ja"/>
              <a:t>同時に教員は、リアルタイムで集まる質問を通じて、学生たちの理解度を「見</a:t>
            </a:r>
            <a:endParaRPr/>
          </a:p>
          <a:p>
            <a:pPr indent="0" lvl="0" marL="0" rtl="0" algn="l">
              <a:lnSpc>
                <a:spcPct val="100000"/>
              </a:lnSpc>
              <a:spcBef>
                <a:spcPts val="0"/>
              </a:spcBef>
              <a:spcAft>
                <a:spcPts val="0"/>
              </a:spcAft>
              <a:buSzPts val="1100"/>
              <a:buNone/>
            </a:pPr>
            <a:r>
              <a:rPr lang="ja"/>
              <a:t>える化」し、自身の説明がしっかり伝わったかを確認できるようになります。</a:t>
            </a:r>
            <a:endParaRPr/>
          </a:p>
          <a:p>
            <a:pPr indent="0" lvl="0" marL="0" rtl="0" algn="l">
              <a:lnSpc>
                <a:spcPct val="100000"/>
              </a:lnSpc>
              <a:spcBef>
                <a:spcPts val="0"/>
              </a:spcBef>
              <a:spcAft>
                <a:spcPts val="0"/>
              </a:spcAft>
              <a:buSzPts val="1100"/>
              <a:buNone/>
            </a:pPr>
            <a:r>
              <a:rPr lang="ja"/>
              <a:t>そして、これら学生と教員との双方向性を高めることで、最終的に『講義中の双方向性を高め、学習効果を最大化する」という目標達成に繋がると思います。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講義後にも、</a:t>
            </a:r>
            <a:r>
              <a:rPr lang="ja">
                <a:solidFill>
                  <a:schemeClr val="dk1"/>
                </a:solidFill>
              </a:rPr>
              <a:t>私たちのアプリは、</a:t>
            </a:r>
            <a:r>
              <a:rPr lang="ja"/>
              <a:t>講義中に行われた質疑応答を「資産化」します。</a:t>
            </a:r>
            <a:endParaRPr/>
          </a:p>
          <a:p>
            <a:pPr indent="0" lvl="0" marL="0" rtl="0" algn="l">
              <a:lnSpc>
                <a:spcPct val="100000"/>
              </a:lnSpc>
              <a:spcBef>
                <a:spcPts val="0"/>
              </a:spcBef>
              <a:spcAft>
                <a:spcPts val="0"/>
              </a:spcAft>
              <a:buSzPts val="1100"/>
              <a:buNone/>
            </a:pPr>
            <a:r>
              <a:rPr lang="ja"/>
              <a:t>全ての質疑応答が記録されるため、学生は復習の際に、他の学生の質問も含めて貴重な学習資源として活用できると思います。</a:t>
            </a:r>
            <a:endParaRPr/>
          </a:p>
          <a:p>
            <a:pPr indent="0" lvl="0" marL="0" rtl="0" algn="l">
              <a:lnSpc>
                <a:spcPct val="100000"/>
              </a:lnSpc>
              <a:spcBef>
                <a:spcPts val="0"/>
              </a:spcBef>
              <a:spcAft>
                <a:spcPts val="0"/>
              </a:spcAft>
              <a:buSzPts val="1100"/>
              <a:buNone/>
            </a:pPr>
            <a:r>
              <a:rPr lang="ja"/>
              <a:t>また、教員にとっても、大人数の授業であっても全ての質問を集約・管理でき、これを分析することで次回の講義改善に繋げることが可能になります。</a:t>
            </a:r>
            <a:endParaRPr/>
          </a:p>
          <a:p>
            <a:pPr indent="0" lvl="0" marL="0" rtl="0" algn="l">
              <a:lnSpc>
                <a:spcPct val="100000"/>
              </a:lnSpc>
              <a:spcBef>
                <a:spcPts val="0"/>
              </a:spcBef>
              <a:spcAft>
                <a:spcPts val="0"/>
              </a:spcAft>
              <a:buSzPts val="1100"/>
              <a:buNone/>
            </a:pPr>
            <a:r>
              <a:rPr lang="ja"/>
              <a:t>このように、講義中と講義後の両方の課題を解決するために、私たちは次のようシステムを設計しました。</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こちらが、それらの課題を解決するための主な機能です。</a:t>
            </a:r>
            <a:endParaRPr/>
          </a:p>
          <a:p>
            <a:pPr indent="0" lvl="0" marL="0" rtl="0" algn="l">
              <a:lnSpc>
                <a:spcPct val="100000"/>
              </a:lnSpc>
              <a:spcBef>
                <a:spcPts val="0"/>
              </a:spcBef>
              <a:spcAft>
                <a:spcPts val="0"/>
              </a:spcAft>
              <a:buSzPts val="1100"/>
              <a:buNone/>
            </a:pPr>
            <a:r>
              <a:rPr lang="ja"/>
              <a:t>まず、「リアルタイムでのインタラクション」です。匿名機能やリアクション 機能を通じて、先ほどいった心理的ハードルを下げ、活発なコミュニケーションを促します。</a:t>
            </a:r>
            <a:endParaRPr/>
          </a:p>
          <a:p>
            <a:pPr indent="0" lvl="0" marL="0" rtl="0" algn="l">
              <a:lnSpc>
                <a:spcPct val="100000"/>
              </a:lnSpc>
              <a:spcBef>
                <a:spcPts val="0"/>
              </a:spcBef>
              <a:spcAft>
                <a:spcPts val="0"/>
              </a:spcAft>
              <a:buSzPts val="1100"/>
              <a:buNone/>
            </a:pPr>
            <a:r>
              <a:rPr lang="ja"/>
              <a:t>次に、授業コードによって</a:t>
            </a:r>
            <a:r>
              <a:rPr lang="ja">
                <a:solidFill>
                  <a:schemeClr val="dk1"/>
                </a:solidFill>
              </a:rPr>
              <a:t>簡単なルーム参加することができ、</a:t>
            </a:r>
            <a:r>
              <a:rPr lang="ja"/>
              <a:t>学生はストレスなくすぐに講義に参加、質問できます。</a:t>
            </a:r>
            <a:endParaRPr/>
          </a:p>
          <a:p>
            <a:pPr indent="0" lvl="0" marL="0" rtl="0" algn="l">
              <a:lnSpc>
                <a:spcPct val="100000"/>
              </a:lnSpc>
              <a:spcBef>
                <a:spcPts val="0"/>
              </a:spcBef>
              <a:spcAft>
                <a:spcPts val="0"/>
              </a:spcAft>
              <a:buSzPts val="1100"/>
              <a:buNone/>
            </a:pPr>
            <a:r>
              <a:rPr lang="ja"/>
              <a:t>そして「モチベーション」です。質問や返信といった貢献活動によってレベルアップする体験は、ユーザーに楽しさを提供し、持続的な参加を動機付けます。</a:t>
            </a:r>
            <a:endParaRPr/>
          </a:p>
          <a:p>
            <a:pPr indent="0" lvl="0" marL="0" rtl="0" algn="l">
              <a:lnSpc>
                <a:spcPct val="100000"/>
              </a:lnSpc>
              <a:spcBef>
                <a:spcPts val="0"/>
              </a:spcBef>
              <a:spcAft>
                <a:spcPts val="0"/>
              </a:spcAft>
              <a:buSzPts val="1100"/>
              <a:buNone/>
            </a:pPr>
            <a:r>
              <a:rPr lang="ja"/>
              <a:t>では、これらの機能が実際にどのように動作するのか、次のデモでご覧いただきたいと思います。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sz="1700"/>
              <a:t>見せること</a:t>
            </a:r>
            <a:endParaRPr sz="17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ja"/>
              <a:t>できるだけ、簡単に（後で説明するため、約３分？）</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ja"/>
              <a:t>学生</a:t>
            </a:r>
            <a:endParaRPr b="1"/>
          </a:p>
          <a:p>
            <a:pPr indent="0" lvl="0" marL="0" rtl="0" algn="l">
              <a:lnSpc>
                <a:spcPct val="100000"/>
              </a:lnSpc>
              <a:spcBef>
                <a:spcPts val="0"/>
              </a:spcBef>
              <a:spcAft>
                <a:spcPts val="0"/>
              </a:spcAft>
              <a:buSzPts val="1100"/>
              <a:buNone/>
            </a:pPr>
            <a:r>
              <a:rPr lang="ja"/>
              <a:t>新しいアカウント作成→授業コードで参加→質問テンプレによる質問</a:t>
            </a:r>
            <a:r>
              <a:rPr lang="ja">
                <a:solidFill>
                  <a:schemeClr val="dk1"/>
                </a:solidFill>
              </a:rPr>
              <a:t>(LEVEL-UPすることを見せる)</a:t>
            </a:r>
            <a:r>
              <a:rPr lang="ja"/>
              <a:t>→匿名技能を使った質問→いいね・参考になったのリアクション</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ja"/>
              <a:t>教員アカウントに切り替えて（事前に用意して起きましょう）</a:t>
            </a:r>
            <a:endParaRPr b="1"/>
          </a:p>
          <a:p>
            <a:pPr indent="0" lvl="0" marL="0" rtl="0" algn="l">
              <a:lnSpc>
                <a:spcPct val="100000"/>
              </a:lnSpc>
              <a:spcBef>
                <a:spcPts val="0"/>
              </a:spcBef>
              <a:spcAft>
                <a:spcPts val="0"/>
              </a:spcAft>
              <a:buSzPts val="1100"/>
              <a:buNone/>
            </a:pPr>
            <a:r>
              <a:rPr lang="ja"/>
              <a:t>ルーム参加(質問数・未解決・納得説明)</a:t>
            </a:r>
            <a:endParaRPr/>
          </a:p>
          <a:p>
            <a:pPr indent="0" lvl="0" marL="0" rtl="0" algn="l">
              <a:lnSpc>
                <a:spcPct val="100000"/>
              </a:lnSpc>
              <a:spcBef>
                <a:spcPts val="0"/>
              </a:spcBef>
              <a:spcAft>
                <a:spcPts val="0"/>
              </a:spcAft>
              <a:buSzPts val="1100"/>
              <a:buNone/>
            </a:pPr>
            <a:r>
              <a:rPr lang="ja"/>
              <a:t>新しい投稿に返信→回答すみ・再オープン→返信削除（荒らし対策）</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この画面で私たちが最も重要視したUI/UXの原則は、「ユーザーが面倒だと感じる前に、登録手続きを完了させること」でした。</a:t>
            </a:r>
            <a:endParaRPr/>
          </a:p>
          <a:p>
            <a:pPr indent="0" lvl="0" marL="0" rtl="0" algn="l">
              <a:lnSpc>
                <a:spcPct val="100000"/>
              </a:lnSpc>
              <a:spcBef>
                <a:spcPts val="0"/>
              </a:spcBef>
              <a:spcAft>
                <a:spcPts val="0"/>
              </a:spcAft>
              <a:buSzPts val="1100"/>
              <a:buNone/>
            </a:pPr>
            <a:r>
              <a:rPr lang="ja"/>
              <a:t>そのために、最小限の情報のみで登録できるよう設計し、学科のメールアドレスを利用することで、信頼性と利便性を高めました。また、写真を探す手間を省くためにデフォルトのアバターを提供し、後で好きなように個性を表現できるよう、編集機能も用意しています。</a:t>
            </a:r>
            <a:endParaRPr/>
          </a:p>
          <a:p>
            <a:pPr indent="0" lvl="0" marL="0" rtl="0" algn="l">
              <a:lnSpc>
                <a:spcPct val="100000"/>
              </a:lnSpc>
              <a:spcBef>
                <a:spcPts val="0"/>
              </a:spcBef>
              <a:spcAft>
                <a:spcPts val="0"/>
              </a:spcAft>
              <a:buSzPts val="1100"/>
              <a:buNone/>
            </a:pPr>
            <a:r>
              <a:rPr lang="ja"/>
              <a:t>また、全ての必須情報が正しく入力されるまで、登録ボタンは非活性化し、エラーが発生した際には、どの部分に問題があるかを入力欄の下に表示し、ユーザーが問題を認識しすぐ修正できるよう設計しました。</a:t>
            </a:r>
            <a:endParaRPr/>
          </a:p>
          <a:p>
            <a:pPr indent="0" lvl="0" marL="0" rtl="0" algn="l">
              <a:lnSpc>
                <a:spcPct val="100000"/>
              </a:lnSpc>
              <a:spcBef>
                <a:spcPts val="0"/>
              </a:spcBef>
              <a:spcAft>
                <a:spcPts val="0"/>
              </a:spcAft>
              <a:buSzPts val="1100"/>
              <a:buNone/>
            </a:pPr>
            <a:r>
              <a:rPr lang="ja"/>
              <a:t>このような「エラー防止設計」を通じて、ユーザーが詰まることなく、スムーズに登録できるようにしました。</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t>次に、ログインしたユーザーが目にする「ルーム選択」画面です。</a:t>
            </a:r>
            <a:endParaRPr/>
          </a:p>
          <a:p>
            <a:pPr indent="0" lvl="0" marL="0" rtl="0" algn="l">
              <a:lnSpc>
                <a:spcPct val="100000"/>
              </a:lnSpc>
              <a:spcBef>
                <a:spcPts val="0"/>
              </a:spcBef>
              <a:spcAft>
                <a:spcPts val="0"/>
              </a:spcAft>
              <a:buSzPts val="1100"/>
              <a:buNone/>
            </a:pPr>
            <a:r>
              <a:rPr lang="ja"/>
              <a:t>ここで私たちは、ユーザーが持つであろう「新しい授業に参加する」と「過去の授業を復習する」という２つの主要な目的を予測し、その両方の動線を提示しました。</a:t>
            </a:r>
            <a:endParaRPr/>
          </a:p>
          <a:p>
            <a:pPr indent="0" lvl="0" marL="0" rtl="0" algn="l">
              <a:lnSpc>
                <a:spcPct val="100000"/>
              </a:lnSpc>
              <a:spcBef>
                <a:spcPts val="0"/>
              </a:spcBef>
              <a:spcAft>
                <a:spcPts val="0"/>
              </a:spcAft>
              <a:buSzPts val="1100"/>
              <a:buNone/>
            </a:pPr>
            <a:r>
              <a:rPr lang="ja">
                <a:solidFill>
                  <a:schemeClr val="dk1"/>
                </a:solidFill>
              </a:rPr>
              <a:t>「新規ルーム参加」のセクションでは、授業コードを入力することで、新しい講義に簡単に参加できます。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ja">
                <a:solidFill>
                  <a:schemeClr val="dk1"/>
                </a:solidFill>
              </a:rPr>
              <a:t>また、画面上部の「参加済みルーム」のリストは、ユーザーが過去に参加した講義のQ&amp;Aにワンクリックでアクセスできる機能です。これにより、コードを再入力する手間をなくし、講義に参加することがスムーズにできます。</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ja">
                <a:solidFill>
                  <a:schemeClr val="dk1"/>
                </a:solidFill>
              </a:rPr>
              <a:t>参加済みルームのアイコンの上にマウスを近づけると、色が変わったり、矢印と開くでここをクリックするとこの授業のQ&amp;Aに入ることができることをユーザーに簡単に教えようとしました。</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gi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gi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ja"/>
              <a:t>気軽に質問できるchatAPP</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ja"/>
              <a:t>グループ1</a:t>
            </a:r>
            <a:endParaRPr/>
          </a:p>
          <a:p>
            <a:pPr indent="0" lvl="0" marL="0" rtl="0" algn="ctr">
              <a:lnSpc>
                <a:spcPct val="100000"/>
              </a:lnSpc>
              <a:spcBef>
                <a:spcPts val="0"/>
              </a:spcBef>
              <a:spcAft>
                <a:spcPts val="0"/>
              </a:spcAft>
              <a:buSzPct val="117647"/>
              <a:buNone/>
            </a:pPr>
            <a:r>
              <a:rPr lang="ja"/>
              <a:t>山里 拓夢, 志田晃一, 有銘真之助, HYUN JUWON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User Journeyに沿ったUI/UXデザイン分析 4. 質問投稿</a:t>
            </a:r>
            <a:endParaRPr/>
          </a:p>
          <a:p>
            <a:pPr indent="0" lvl="0" marL="0" rtl="0" algn="l">
              <a:lnSpc>
                <a:spcPct val="100000"/>
              </a:lnSpc>
              <a:spcBef>
                <a:spcPts val="0"/>
              </a:spcBef>
              <a:spcAft>
                <a:spcPts val="0"/>
              </a:spcAft>
              <a:buSzPct val="111111"/>
              <a:buNone/>
            </a:pPr>
            <a:r>
              <a:t/>
            </a:r>
            <a:endParaRPr/>
          </a:p>
        </p:txBody>
      </p:sp>
      <p:sp>
        <p:nvSpPr>
          <p:cNvPr id="112" name="Google Shape;112;p10"/>
          <p:cNvSpPr txBox="1"/>
          <p:nvPr>
            <p:ph idx="1" type="body"/>
          </p:nvPr>
        </p:nvSpPr>
        <p:spPr>
          <a:xfrm>
            <a:off x="311700" y="1152475"/>
            <a:ext cx="363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ja"/>
              <a:t>・気軽な質問投稿</a:t>
            </a:r>
            <a:endParaRPr/>
          </a:p>
          <a:p>
            <a:pPr indent="0" lvl="0" marL="0" rtl="0" algn="l">
              <a:lnSpc>
                <a:spcPct val="115000"/>
              </a:lnSpc>
              <a:spcBef>
                <a:spcPts val="1200"/>
              </a:spcBef>
              <a:spcAft>
                <a:spcPts val="1200"/>
              </a:spcAft>
              <a:buSzPts val="1800"/>
              <a:buNone/>
            </a:pPr>
            <a:r>
              <a:rPr lang="ja"/>
              <a:t>・投稿へのフィードバック</a:t>
            </a:r>
            <a:endParaRPr/>
          </a:p>
        </p:txBody>
      </p:sp>
      <p:pic>
        <p:nvPicPr>
          <p:cNvPr id="113" name="Google Shape;113;p10" title="reward-a.gif"/>
          <p:cNvPicPr preferRelativeResize="0"/>
          <p:nvPr/>
        </p:nvPicPr>
        <p:blipFill rotWithShape="1">
          <a:blip r:embed="rId3">
            <a:alphaModFix/>
          </a:blip>
          <a:srcRect b="0" l="0" r="0" t="0"/>
          <a:stretch/>
        </p:blipFill>
        <p:spPr>
          <a:xfrm>
            <a:off x="3951000" y="1177463"/>
            <a:ext cx="4888198" cy="2788570"/>
          </a:xfrm>
          <a:prstGeom prst="rect">
            <a:avLst/>
          </a:prstGeom>
          <a:noFill/>
          <a:ln>
            <a:noFill/>
          </a:ln>
        </p:spPr>
      </p:pic>
      <p:pic>
        <p:nvPicPr>
          <p:cNvPr id="114" name="Google Shape;114;p10" title="frame-level1.png"/>
          <p:cNvPicPr preferRelativeResize="0"/>
          <p:nvPr/>
        </p:nvPicPr>
        <p:blipFill rotWithShape="1">
          <a:blip r:embed="rId4">
            <a:alphaModFix/>
          </a:blip>
          <a:srcRect b="0" l="0" r="0" t="0"/>
          <a:stretch/>
        </p:blipFill>
        <p:spPr>
          <a:xfrm>
            <a:off x="3659589" y="3756032"/>
            <a:ext cx="1651602" cy="1651602"/>
          </a:xfrm>
          <a:prstGeom prst="rect">
            <a:avLst/>
          </a:prstGeom>
          <a:noFill/>
          <a:ln>
            <a:noFill/>
          </a:ln>
        </p:spPr>
      </p:pic>
      <p:pic>
        <p:nvPicPr>
          <p:cNvPr id="115" name="Google Shape;115;p10" title="frame-level2.png"/>
          <p:cNvPicPr preferRelativeResize="0"/>
          <p:nvPr/>
        </p:nvPicPr>
        <p:blipFill rotWithShape="1">
          <a:blip r:embed="rId5">
            <a:alphaModFix/>
          </a:blip>
          <a:srcRect b="0" l="0" r="0" t="0"/>
          <a:stretch/>
        </p:blipFill>
        <p:spPr>
          <a:xfrm>
            <a:off x="5575952" y="3756030"/>
            <a:ext cx="1651602" cy="1651602"/>
          </a:xfrm>
          <a:prstGeom prst="rect">
            <a:avLst/>
          </a:prstGeom>
          <a:noFill/>
          <a:ln>
            <a:noFill/>
          </a:ln>
        </p:spPr>
      </p:pic>
      <p:pic>
        <p:nvPicPr>
          <p:cNvPr id="116" name="Google Shape;116;p10" title="frame-level3.png"/>
          <p:cNvPicPr preferRelativeResize="0"/>
          <p:nvPr/>
        </p:nvPicPr>
        <p:blipFill rotWithShape="1">
          <a:blip r:embed="rId6">
            <a:alphaModFix/>
          </a:blip>
          <a:srcRect b="0" l="0" r="0" t="0"/>
          <a:stretch/>
        </p:blipFill>
        <p:spPr>
          <a:xfrm>
            <a:off x="7492314" y="3784723"/>
            <a:ext cx="1594273" cy="1594273"/>
          </a:xfrm>
          <a:prstGeom prst="rect">
            <a:avLst/>
          </a:prstGeom>
          <a:noFill/>
          <a:ln>
            <a:noFill/>
          </a:ln>
        </p:spPr>
      </p:pic>
      <p:cxnSp>
        <p:nvCxnSpPr>
          <p:cNvPr id="117" name="Google Shape;117;p10"/>
          <p:cNvCxnSpPr/>
          <p:nvPr/>
        </p:nvCxnSpPr>
        <p:spPr>
          <a:xfrm flipH="1" rot="10800000">
            <a:off x="5113291" y="4579458"/>
            <a:ext cx="589500" cy="4800"/>
          </a:xfrm>
          <a:prstGeom prst="straightConnector1">
            <a:avLst/>
          </a:prstGeom>
          <a:noFill/>
          <a:ln cap="flat" cmpd="sng" w="9525">
            <a:solidFill>
              <a:schemeClr val="dk2"/>
            </a:solidFill>
            <a:prstDash val="solid"/>
            <a:round/>
            <a:headEnd len="sm" w="sm" type="none"/>
            <a:tailEnd len="med" w="med" type="triangle"/>
          </a:ln>
        </p:spPr>
      </p:cxnSp>
      <p:cxnSp>
        <p:nvCxnSpPr>
          <p:cNvPr id="118" name="Google Shape;118;p10"/>
          <p:cNvCxnSpPr/>
          <p:nvPr/>
        </p:nvCxnSpPr>
        <p:spPr>
          <a:xfrm flipH="1" rot="10800000">
            <a:off x="7009866" y="4579433"/>
            <a:ext cx="589500" cy="48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User Journeyに沿ったUI/UXデザイン分析 5. 質問閲覧1</a:t>
            </a:r>
            <a:endParaRPr/>
          </a:p>
          <a:p>
            <a:pPr indent="0" lvl="0" marL="0" rtl="0" algn="l">
              <a:lnSpc>
                <a:spcPct val="100000"/>
              </a:lnSpc>
              <a:spcBef>
                <a:spcPts val="0"/>
              </a:spcBef>
              <a:spcAft>
                <a:spcPts val="0"/>
              </a:spcAft>
              <a:buSzPct val="111111"/>
              <a:buNone/>
            </a:pPr>
            <a:r>
              <a:t/>
            </a:r>
            <a:endParaRPr/>
          </a:p>
        </p:txBody>
      </p:sp>
      <p:sp>
        <p:nvSpPr>
          <p:cNvPr id="124" name="Google Shape;124;p11"/>
          <p:cNvSpPr txBox="1"/>
          <p:nvPr>
            <p:ph idx="1" type="body"/>
          </p:nvPr>
        </p:nvSpPr>
        <p:spPr>
          <a:xfrm>
            <a:off x="311700" y="1152475"/>
            <a:ext cx="363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ja"/>
              <a:t>・学生</a:t>
            </a:r>
            <a:endParaRPr/>
          </a:p>
          <a:p>
            <a:pPr indent="0" lvl="0" marL="0" rtl="0" algn="l">
              <a:lnSpc>
                <a:spcPct val="115000"/>
              </a:lnSpc>
              <a:spcBef>
                <a:spcPts val="1200"/>
              </a:spcBef>
              <a:spcAft>
                <a:spcPts val="1200"/>
              </a:spcAft>
              <a:buSzPts val="1800"/>
              <a:buNone/>
            </a:pPr>
            <a:r>
              <a:rPr lang="ja"/>
              <a:t>→質問と返信をまとめて確認</a:t>
            </a:r>
            <a:endParaRPr/>
          </a:p>
        </p:txBody>
      </p:sp>
      <p:pic>
        <p:nvPicPr>
          <p:cNvPr id="125" name="Google Shape;125;p11" title="see-qa.gif"/>
          <p:cNvPicPr preferRelativeResize="0"/>
          <p:nvPr/>
        </p:nvPicPr>
        <p:blipFill rotWithShape="1">
          <a:blip r:embed="rId3">
            <a:alphaModFix/>
          </a:blip>
          <a:srcRect b="0" l="0" r="0" t="0"/>
          <a:stretch/>
        </p:blipFill>
        <p:spPr>
          <a:xfrm>
            <a:off x="4103400" y="1170125"/>
            <a:ext cx="4888201" cy="26829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User Journeyに沿ったUI/UXデザイン分析 5. 質問閲覧2</a:t>
            </a:r>
            <a:endParaRPr/>
          </a:p>
          <a:p>
            <a:pPr indent="0" lvl="0" marL="0" rtl="0" algn="l">
              <a:lnSpc>
                <a:spcPct val="100000"/>
              </a:lnSpc>
              <a:spcBef>
                <a:spcPts val="0"/>
              </a:spcBef>
              <a:spcAft>
                <a:spcPts val="0"/>
              </a:spcAft>
              <a:buSzPct val="111111"/>
              <a:buNone/>
            </a:pPr>
            <a:r>
              <a:t/>
            </a:r>
            <a:endParaRPr/>
          </a:p>
        </p:txBody>
      </p:sp>
      <p:sp>
        <p:nvSpPr>
          <p:cNvPr id="131" name="Google Shape;131;p12"/>
          <p:cNvSpPr txBox="1"/>
          <p:nvPr>
            <p:ph idx="1" type="body"/>
          </p:nvPr>
        </p:nvSpPr>
        <p:spPr>
          <a:xfrm>
            <a:off x="311700" y="1152475"/>
            <a:ext cx="363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ja"/>
              <a:t>・先生</a:t>
            </a:r>
            <a:endParaRPr/>
          </a:p>
          <a:p>
            <a:pPr indent="0" lvl="0" marL="0" rtl="0" algn="l">
              <a:lnSpc>
                <a:spcPct val="115000"/>
              </a:lnSpc>
              <a:spcBef>
                <a:spcPts val="1200"/>
              </a:spcBef>
              <a:spcAft>
                <a:spcPts val="1200"/>
              </a:spcAft>
              <a:buSzPts val="1800"/>
              <a:buNone/>
            </a:pPr>
            <a:r>
              <a:rPr lang="ja"/>
              <a:t>→質問応答や学生が納得したか確認</a:t>
            </a:r>
            <a:endParaRPr/>
          </a:p>
        </p:txBody>
      </p:sp>
      <p:pic>
        <p:nvPicPr>
          <p:cNvPr id="132" name="Google Shape;132;p12" title="see-qa-teacher.gif"/>
          <p:cNvPicPr preferRelativeResize="0"/>
          <p:nvPr/>
        </p:nvPicPr>
        <p:blipFill rotWithShape="1">
          <a:blip r:embed="rId3">
            <a:alphaModFix/>
          </a:blip>
          <a:srcRect b="0" l="0" r="0" t="0"/>
          <a:stretch/>
        </p:blipFill>
        <p:spPr>
          <a:xfrm>
            <a:off x="4103400" y="1170125"/>
            <a:ext cx="4888201" cy="2682921"/>
          </a:xfrm>
          <a:prstGeom prst="rect">
            <a:avLst/>
          </a:prstGeom>
          <a:noFill/>
          <a:ln>
            <a:noFill/>
          </a:ln>
        </p:spPr>
      </p:pic>
      <p:pic>
        <p:nvPicPr>
          <p:cNvPr id="133" name="Google Shape;133;p12" title="スクリーンショット 2026-01-29 7.06.37.png"/>
          <p:cNvPicPr preferRelativeResize="0"/>
          <p:nvPr/>
        </p:nvPicPr>
        <p:blipFill rotWithShape="1">
          <a:blip r:embed="rId4">
            <a:alphaModFix/>
          </a:blip>
          <a:srcRect b="0" l="0" r="0" t="0"/>
          <a:stretch/>
        </p:blipFill>
        <p:spPr>
          <a:xfrm>
            <a:off x="4103400" y="4246832"/>
            <a:ext cx="5040601" cy="6239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まとめ</a:t>
            </a:r>
            <a:endParaRPr/>
          </a:p>
        </p:txBody>
      </p:sp>
      <p:sp>
        <p:nvSpPr>
          <p:cNvPr id="139" name="Google Shape;13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ja"/>
              <a:t>・究極な目標：気軽に質問できる環境を作る</a:t>
            </a:r>
            <a:endParaRPr/>
          </a:p>
          <a:p>
            <a:pPr indent="0" lvl="0" marL="0" rtl="0" algn="l">
              <a:lnSpc>
                <a:spcPct val="115000"/>
              </a:lnSpc>
              <a:spcBef>
                <a:spcPts val="1200"/>
              </a:spcBef>
              <a:spcAft>
                <a:spcPts val="0"/>
              </a:spcAft>
              <a:buSzPts val="1800"/>
              <a:buNone/>
            </a:pPr>
            <a:r>
              <a:rPr lang="ja"/>
              <a:t>→質問への心理的ハードルの低下と、コミュニケーションの活性化</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ja"/>
              <a:t>・そのため</a:t>
            </a:r>
            <a:r>
              <a:rPr lang="ja"/>
              <a:t>に</a:t>
            </a:r>
            <a:r>
              <a:rPr lang="ja"/>
              <a:t>UI設計で重視したこと</a:t>
            </a:r>
            <a:endParaRPr/>
          </a:p>
          <a:p>
            <a:pPr indent="0" lvl="0" marL="0" rtl="0" algn="l">
              <a:lnSpc>
                <a:spcPct val="115000"/>
              </a:lnSpc>
              <a:spcBef>
                <a:spcPts val="1200"/>
              </a:spcBef>
              <a:spcAft>
                <a:spcPts val="0"/>
              </a:spcAft>
              <a:buSzPts val="1800"/>
              <a:buNone/>
            </a:pPr>
            <a:r>
              <a:rPr lang="ja"/>
              <a:t>→誰もが簡単に質問できる「接近性」</a:t>
            </a:r>
            <a:endParaRPr/>
          </a:p>
          <a:p>
            <a:pPr indent="0" lvl="0" marL="0" rtl="0" algn="l">
              <a:lnSpc>
                <a:spcPct val="115000"/>
              </a:lnSpc>
              <a:spcBef>
                <a:spcPts val="1200"/>
              </a:spcBef>
              <a:spcAft>
                <a:spcPts val="0"/>
              </a:spcAft>
              <a:buSzPts val="1800"/>
              <a:buNone/>
            </a:pPr>
            <a:r>
              <a:rPr lang="ja"/>
              <a:t>→議論に集中できる「シンプルなUI」</a:t>
            </a:r>
            <a:endParaRPr/>
          </a:p>
          <a:p>
            <a:pPr indent="0" lvl="0" marL="0" rtl="0" algn="l">
              <a:lnSpc>
                <a:spcPct val="115000"/>
              </a:lnSpc>
              <a:spcBef>
                <a:spcPts val="1200"/>
              </a:spcBef>
              <a:spcAft>
                <a:spcPts val="1200"/>
              </a:spcAft>
              <a:buSzPts val="1800"/>
              <a:buNone/>
            </a:pPr>
            <a:r>
              <a:rPr lang="ja"/>
              <a:t>→投稿への「フィードバック」</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目的 1. 講義中</a:t>
            </a:r>
            <a:endParaRPr/>
          </a:p>
        </p:txBody>
      </p:sp>
      <p:sp>
        <p:nvSpPr>
          <p:cNvPr id="61" name="Google Shape;6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ja"/>
              <a:t>→質問の心理的ハードルを下げ、気軽に質問できる環境を作る</a:t>
            </a:r>
            <a:endParaRPr/>
          </a:p>
          <a:p>
            <a:pPr indent="0" lvl="0" marL="0" rtl="0" algn="l">
              <a:lnSpc>
                <a:spcPct val="115000"/>
              </a:lnSpc>
              <a:spcBef>
                <a:spcPts val="1200"/>
              </a:spcBef>
              <a:spcAft>
                <a:spcPts val="0"/>
              </a:spcAft>
              <a:buSzPts val="1800"/>
              <a:buNone/>
            </a:pPr>
            <a:r>
              <a:rPr lang="ja"/>
              <a:t>学生：忘れる前に質問ができる</a:t>
            </a:r>
            <a:endParaRPr/>
          </a:p>
          <a:p>
            <a:pPr indent="0" lvl="0" marL="0" rtl="0" algn="l">
              <a:lnSpc>
                <a:spcPct val="115000"/>
              </a:lnSpc>
              <a:spcBef>
                <a:spcPts val="1200"/>
              </a:spcBef>
              <a:spcAft>
                <a:spcPts val="0"/>
              </a:spcAft>
              <a:buSzPts val="1800"/>
              <a:buNone/>
            </a:pPr>
            <a:r>
              <a:rPr lang="ja"/>
              <a:t>教員：講義中に理解度の“見える化”することで、回答が伝わったかを確認できる</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ja"/>
              <a:t>・講義中の双方向性を高め、学習効果が上げる</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目的 2. 講義後</a:t>
            </a:r>
            <a:endParaRPr/>
          </a:p>
        </p:txBody>
      </p:sp>
      <p:sp>
        <p:nvSpPr>
          <p:cNvPr id="67" name="Google Shape;6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ja"/>
              <a:t>→講義のQ&amp;Aを資産化</a:t>
            </a:r>
            <a:endParaRPr b="1"/>
          </a:p>
          <a:p>
            <a:pPr indent="0" lvl="0" marL="0" rtl="0" algn="l">
              <a:lnSpc>
                <a:spcPct val="115000"/>
              </a:lnSpc>
              <a:spcBef>
                <a:spcPts val="1200"/>
              </a:spcBef>
              <a:spcAft>
                <a:spcPts val="0"/>
              </a:spcAft>
              <a:buSzPts val="1800"/>
              <a:buNone/>
            </a:pPr>
            <a:r>
              <a:rPr lang="ja"/>
              <a:t>学生：復習時に他者の質問も学習資源として使える</a:t>
            </a:r>
            <a:endParaRPr/>
          </a:p>
          <a:p>
            <a:pPr indent="0" lvl="0" marL="0" rtl="0" algn="l">
              <a:lnSpc>
                <a:spcPct val="115000"/>
              </a:lnSpc>
              <a:spcBef>
                <a:spcPts val="1200"/>
              </a:spcBef>
              <a:spcAft>
                <a:spcPts val="0"/>
              </a:spcAft>
              <a:buSzPts val="1800"/>
              <a:buNone/>
            </a:pPr>
            <a:r>
              <a:rPr lang="ja"/>
              <a:t>教員：多人数授業でも質問を集約できる</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ja"/>
              <a:t>・学習効果の向上や次回以降の講義改善につながる</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インタラクティブQ&amp;Aシステム</a:t>
            </a:r>
            <a:endParaRPr/>
          </a:p>
        </p:txBody>
      </p:sp>
      <p:sp>
        <p:nvSpPr>
          <p:cNvPr id="73" name="Google Shape;73;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ja"/>
              <a:t>・リアルタイム質問対応</a:t>
            </a:r>
            <a:endParaRPr/>
          </a:p>
          <a:p>
            <a:pPr indent="0" lvl="0" marL="0" rtl="0" algn="l">
              <a:lnSpc>
                <a:spcPct val="115000"/>
              </a:lnSpc>
              <a:spcBef>
                <a:spcPts val="1200"/>
              </a:spcBef>
              <a:spcAft>
                <a:spcPts val="0"/>
              </a:spcAft>
              <a:buSzPts val="1800"/>
              <a:buNone/>
            </a:pPr>
            <a:r>
              <a:rPr lang="ja"/>
              <a:t>・匿名や質問テンプレートによる簡単質問</a:t>
            </a:r>
            <a:endParaRPr/>
          </a:p>
          <a:p>
            <a:pPr indent="0" lvl="0" marL="0" rtl="0" algn="l">
              <a:lnSpc>
                <a:spcPct val="115000"/>
              </a:lnSpc>
              <a:spcBef>
                <a:spcPts val="1200"/>
              </a:spcBef>
              <a:spcAft>
                <a:spcPts val="0"/>
              </a:spcAft>
              <a:buSzPts val="1800"/>
              <a:buNone/>
            </a:pPr>
            <a:r>
              <a:rPr lang="ja"/>
              <a:t>・他の学生の質問にリアクション</a:t>
            </a:r>
            <a:endParaRPr/>
          </a:p>
          <a:p>
            <a:pPr indent="0" lvl="0" marL="0" rtl="0" algn="l">
              <a:lnSpc>
                <a:spcPct val="115000"/>
              </a:lnSpc>
              <a:spcBef>
                <a:spcPts val="1200"/>
              </a:spcBef>
              <a:spcAft>
                <a:spcPts val="0"/>
              </a:spcAft>
              <a:buSzPts val="1800"/>
              <a:buNone/>
            </a:pPr>
            <a:r>
              <a:rPr lang="ja"/>
              <a:t>・授業コード・QRで授業チャンネルに簡単に入室</a:t>
            </a:r>
            <a:endParaRPr/>
          </a:p>
          <a:p>
            <a:pPr indent="0" lvl="0" marL="0" rtl="0" algn="l">
              <a:lnSpc>
                <a:spcPct val="115000"/>
              </a:lnSpc>
              <a:spcBef>
                <a:spcPts val="1200"/>
              </a:spcBef>
              <a:spcAft>
                <a:spcPts val="1200"/>
              </a:spcAft>
              <a:buSzPts val="1800"/>
              <a:buNone/>
            </a:pPr>
            <a:r>
              <a:rPr lang="ja"/>
              <a:t>・質問数によるLEVEL UP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インタラクティブQ&amp;Aシステム</a:t>
            </a:r>
            <a:endParaRPr/>
          </a:p>
          <a:p>
            <a:pPr indent="0" lvl="0" marL="0" rtl="0" algn="l">
              <a:lnSpc>
                <a:spcPct val="100000"/>
              </a:lnSpc>
              <a:spcBef>
                <a:spcPts val="0"/>
              </a:spcBef>
              <a:spcAft>
                <a:spcPts val="0"/>
              </a:spcAft>
              <a:buSzPct val="111111"/>
              <a:buNone/>
            </a:pPr>
            <a:r>
              <a:t/>
            </a:r>
            <a:endParaRPr/>
          </a:p>
        </p:txBody>
      </p:sp>
      <p:sp>
        <p:nvSpPr>
          <p:cNvPr id="79" name="Google Shape;79;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ja"/>
              <a:t>・リアルタイムでのインタラクション</a:t>
            </a:r>
            <a:endParaRPr b="1"/>
          </a:p>
          <a:p>
            <a:pPr indent="0" lvl="0" marL="0" rtl="0" algn="l">
              <a:lnSpc>
                <a:spcPct val="115000"/>
              </a:lnSpc>
              <a:spcBef>
                <a:spcPts val="1200"/>
              </a:spcBef>
              <a:spcAft>
                <a:spcPts val="0"/>
              </a:spcAft>
              <a:buSzPts val="1800"/>
              <a:buNone/>
            </a:pPr>
            <a:r>
              <a:rPr lang="ja"/>
              <a:t>→講義中に疑問を「質問テンプレート・匿名」で気軽に質問</a:t>
            </a:r>
            <a:endParaRPr/>
          </a:p>
          <a:p>
            <a:pPr indent="0" lvl="0" marL="0" rtl="0" algn="l">
              <a:lnSpc>
                <a:spcPct val="115000"/>
              </a:lnSpc>
              <a:spcBef>
                <a:spcPts val="1200"/>
              </a:spcBef>
              <a:spcAft>
                <a:spcPts val="0"/>
              </a:spcAft>
              <a:buSzPts val="1800"/>
              <a:buNone/>
            </a:pPr>
            <a:r>
              <a:rPr lang="ja"/>
              <a:t>→質問や回答にリアクション</a:t>
            </a:r>
            <a:endParaRPr/>
          </a:p>
          <a:p>
            <a:pPr indent="0" lvl="0" marL="0" rtl="0" algn="l">
              <a:lnSpc>
                <a:spcPct val="115000"/>
              </a:lnSpc>
              <a:spcBef>
                <a:spcPts val="1200"/>
              </a:spcBef>
              <a:spcAft>
                <a:spcPts val="0"/>
              </a:spcAft>
              <a:buSzPts val="1800"/>
              <a:buNone/>
            </a:pPr>
            <a:r>
              <a:rPr b="1" lang="ja"/>
              <a:t>・簡単なルーム参加</a:t>
            </a:r>
            <a:endParaRPr b="1"/>
          </a:p>
          <a:p>
            <a:pPr indent="0" lvl="0" marL="0" rtl="0" algn="l">
              <a:lnSpc>
                <a:spcPct val="115000"/>
              </a:lnSpc>
              <a:spcBef>
                <a:spcPts val="1200"/>
              </a:spcBef>
              <a:spcAft>
                <a:spcPts val="0"/>
              </a:spcAft>
              <a:buSzPts val="1800"/>
              <a:buNone/>
            </a:pPr>
            <a:r>
              <a:rPr lang="ja"/>
              <a:t>→授業コードやQRコードでルームに参加</a:t>
            </a:r>
            <a:endParaRPr/>
          </a:p>
          <a:p>
            <a:pPr indent="0" lvl="0" marL="0" rtl="0" algn="l">
              <a:lnSpc>
                <a:spcPct val="115000"/>
              </a:lnSpc>
              <a:spcBef>
                <a:spcPts val="1200"/>
              </a:spcBef>
              <a:spcAft>
                <a:spcPts val="0"/>
              </a:spcAft>
              <a:buSzPts val="1800"/>
              <a:buNone/>
            </a:pPr>
            <a:r>
              <a:rPr b="1" lang="ja"/>
              <a:t>・モチベーション</a:t>
            </a:r>
            <a:endParaRPr b="1"/>
          </a:p>
          <a:p>
            <a:pPr indent="0" lvl="0" marL="0" rtl="0" algn="l">
              <a:lnSpc>
                <a:spcPct val="115000"/>
              </a:lnSpc>
              <a:spcBef>
                <a:spcPts val="1200"/>
              </a:spcBef>
              <a:spcAft>
                <a:spcPts val="1200"/>
              </a:spcAft>
              <a:buSzPts val="1800"/>
              <a:buNone/>
            </a:pPr>
            <a:r>
              <a:rPr lang="ja"/>
              <a:t>→質問や返信などの活動で自分もアカウントもLEVEL 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簡単なでも</a:t>
            </a:r>
            <a:endParaRPr/>
          </a:p>
        </p:txBody>
      </p:sp>
      <p:sp>
        <p:nvSpPr>
          <p:cNvPr id="85" name="Google Shape;8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User Journeyに沿ったUI/UXデザイン分析 1. 新規登録</a:t>
            </a:r>
            <a:endParaRPr/>
          </a:p>
        </p:txBody>
      </p:sp>
      <p:pic>
        <p:nvPicPr>
          <p:cNvPr id="91" name="Google Shape;91;p7" title="ac-create.gif"/>
          <p:cNvPicPr preferRelativeResize="0"/>
          <p:nvPr/>
        </p:nvPicPr>
        <p:blipFill rotWithShape="1">
          <a:blip r:embed="rId3">
            <a:alphaModFix/>
          </a:blip>
          <a:srcRect b="0" l="0" r="0" t="0"/>
          <a:stretch/>
        </p:blipFill>
        <p:spPr>
          <a:xfrm>
            <a:off x="3970800" y="1055250"/>
            <a:ext cx="5173199" cy="2669750"/>
          </a:xfrm>
          <a:prstGeom prst="rect">
            <a:avLst/>
          </a:prstGeom>
          <a:noFill/>
          <a:ln>
            <a:noFill/>
          </a:ln>
        </p:spPr>
      </p:pic>
      <p:sp>
        <p:nvSpPr>
          <p:cNvPr id="92" name="Google Shape;92;p7"/>
          <p:cNvSpPr txBox="1"/>
          <p:nvPr>
            <p:ph idx="1" type="body"/>
          </p:nvPr>
        </p:nvSpPr>
        <p:spPr>
          <a:xfrm>
            <a:off x="311700" y="1152475"/>
            <a:ext cx="3659100" cy="3424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ja"/>
              <a:t>・ユーザーが面倒だと感じる前に登録手続きを完了させること</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ja"/>
              <a:t>User Journeyに沿ったUI/UXデザイン分析 2. ルーム参加1</a:t>
            </a:r>
            <a:endParaRPr/>
          </a:p>
        </p:txBody>
      </p:sp>
      <p:sp>
        <p:nvSpPr>
          <p:cNvPr id="98" name="Google Shape;98;p8"/>
          <p:cNvSpPr txBox="1"/>
          <p:nvPr>
            <p:ph idx="1" type="body"/>
          </p:nvPr>
        </p:nvSpPr>
        <p:spPr>
          <a:xfrm>
            <a:off x="311700" y="1152475"/>
            <a:ext cx="3633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ja"/>
              <a:t>・授業コードで、　　　　　　　　新しい授業に簡単に参加</a:t>
            </a:r>
            <a:endParaRPr/>
          </a:p>
        </p:txBody>
      </p:sp>
      <p:pic>
        <p:nvPicPr>
          <p:cNvPr id="99" name="Google Shape;99;p8" title="in-to-the-room.gif"/>
          <p:cNvPicPr preferRelativeResize="0"/>
          <p:nvPr/>
        </p:nvPicPr>
        <p:blipFill rotWithShape="1">
          <a:blip r:embed="rId3">
            <a:alphaModFix/>
          </a:blip>
          <a:srcRect b="0" l="0" r="0" t="0"/>
          <a:stretch/>
        </p:blipFill>
        <p:spPr>
          <a:xfrm>
            <a:off x="3945250" y="1152475"/>
            <a:ext cx="4887049" cy="2682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ja"/>
              <a:t>User Journeyに沿ったUI/UXデザイン分析 3. ルーム参加2</a:t>
            </a:r>
            <a:endParaRPr/>
          </a:p>
          <a:p>
            <a:pPr indent="0" lvl="0" marL="0" rtl="0" algn="l">
              <a:lnSpc>
                <a:spcPct val="100000"/>
              </a:lnSpc>
              <a:spcBef>
                <a:spcPts val="0"/>
              </a:spcBef>
              <a:spcAft>
                <a:spcPts val="0"/>
              </a:spcAft>
              <a:buSzPct val="111111"/>
              <a:buNone/>
            </a:pPr>
            <a:r>
              <a:t/>
            </a:r>
            <a:endParaRPr/>
          </a:p>
        </p:txBody>
      </p:sp>
      <p:sp>
        <p:nvSpPr>
          <p:cNvPr id="105" name="Google Shape;105;p9"/>
          <p:cNvSpPr txBox="1"/>
          <p:nvPr>
            <p:ph idx="1" type="body"/>
          </p:nvPr>
        </p:nvSpPr>
        <p:spPr>
          <a:xfrm>
            <a:off x="311700" y="1152475"/>
            <a:ext cx="363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ja"/>
              <a:t>・過去の授業に簡単に参加</a:t>
            </a:r>
            <a:endParaRPr/>
          </a:p>
        </p:txBody>
      </p:sp>
      <p:pic>
        <p:nvPicPr>
          <p:cNvPr id="106" name="Google Shape;106;p9" title="select-room.gif"/>
          <p:cNvPicPr preferRelativeResize="0"/>
          <p:nvPr/>
        </p:nvPicPr>
        <p:blipFill rotWithShape="1">
          <a:blip r:embed="rId3">
            <a:alphaModFix/>
          </a:blip>
          <a:srcRect b="0" l="0" r="0" t="0"/>
          <a:stretch/>
        </p:blipFill>
        <p:spPr>
          <a:xfrm>
            <a:off x="3951075" y="1152479"/>
            <a:ext cx="4819375" cy="2645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